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79" r:id="rId3"/>
    <p:sldId id="274" r:id="rId4"/>
    <p:sldId id="282" r:id="rId5"/>
    <p:sldId id="276" r:id="rId6"/>
    <p:sldId id="280" r:id="rId7"/>
    <p:sldId id="277" r:id="rId8"/>
    <p:sldId id="278" r:id="rId9"/>
    <p:sldId id="283" r:id="rId10"/>
    <p:sldId id="275" r:id="rId11"/>
    <p:sldId id="284" r:id="rId12"/>
    <p:sldId id="281" r:id="rId13"/>
  </p:sldIdLst>
  <p:sldSz cx="9144000" cy="6858000" type="screen4x3"/>
  <p:notesSz cx="6667500" cy="99044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CA904"/>
    <a:srgbClr val="F6EBE2"/>
    <a:srgbClr val="957B61"/>
    <a:srgbClr val="B59779"/>
    <a:srgbClr val="002B82"/>
    <a:srgbClr val="CC0000"/>
    <a:srgbClr val="DADA4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5" autoAdjust="0"/>
    <p:restoredTop sz="94660"/>
  </p:normalViewPr>
  <p:slideViewPr>
    <p:cSldViewPr>
      <p:cViewPr varScale="1">
        <p:scale>
          <a:sx n="86" d="100"/>
          <a:sy n="86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7FC6E7-A185-4692-8C1E-A9829934D65F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34000" cy="4456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7525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663" y="9407525"/>
            <a:ext cx="288925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A34C64B-561E-47D6-9EC1-D982304F4EF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18AE1-F6AD-466C-8883-D0934FC90C92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95E7C-B884-4F43-948F-4BA9BAF48E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8B0A-2E47-404D-AA6B-FCB90F32271B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61C8F-F463-48AA-BBB2-368A80076D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C165-FE79-48AF-A07A-BFE6E8096478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9194B-AF81-4508-AA04-7062D37469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75B9-2588-429F-8428-9953FF686F0B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A1559-321B-4850-B77A-1CB9BE1E2E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5BB6-6478-41A8-83DE-7A5DA6771F9A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BE2A8-06D9-4437-A14A-4F200D7F57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38464-FE3D-471F-8B3B-DAC4AD4D26AF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15452-521D-4AD8-ACC1-E611546E5F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8BF3F-2D4B-4711-A9F9-107169DEFB19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1EF6A-6742-40F5-AA4D-2308360620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A54D6-E5AB-4C0C-9C3A-C8F4D9935CAF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D19EF-45C6-4CD1-B0E9-43E3D321C6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52B57-5D86-4418-A5A4-28F3D5DF9190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C3B13-FA8F-459F-87CE-E92D13BD27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4060-6B51-4FC4-928F-82D967BF4622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28DF9-DF76-425A-A72A-6F789EF7CE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73B1B-606D-49B7-92F6-71F280AC3F1E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5CBCC-BE8C-4B67-9C97-571C496245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A044CD-AF69-4632-8D32-0FC427072404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5DB56D7-E44D-4347-950D-CA96FAF389A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4437063"/>
            <a:ext cx="77724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>этапы продаж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8675"/>
            <a:ext cx="7772400" cy="15001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УК «Броско фитнес Россия»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Повторные продажи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550" y="1989138"/>
            <a:ext cx="7561263" cy="4352925"/>
          </a:xfrm>
        </p:spPr>
        <p:txBody>
          <a:bodyPr/>
          <a:lstStyle/>
          <a:p>
            <a:pPr marL="0" lvl="2" indent="-457200" algn="just" eaLnBrk="1" fontAlgn="auto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1400" b="1" dirty="0"/>
              <a:t>Совершить продажу клиенту, уже пользующемуся </a:t>
            </a:r>
            <a:r>
              <a:rPr lang="ru-RU" sz="1400" b="1" dirty="0" smtClean="0"/>
              <a:t>какими-либо услугами</a:t>
            </a:r>
            <a:r>
              <a:rPr lang="ru-RU" sz="1400" b="1" dirty="0"/>
              <a:t>, намного проще, чем впервые пришедшему.</a:t>
            </a:r>
          </a:p>
          <a:p>
            <a:pPr marL="0" lvl="2" indent="-457200" algn="just" eaLnBrk="1" fontAlgn="auto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sz="1400" dirty="0" smtClean="0">
              <a:solidFill>
                <a:prstClr val="black"/>
              </a:solidFill>
            </a:endParaRPr>
          </a:p>
          <a:p>
            <a:pPr marL="0" lvl="2" indent="-457200" algn="just" eaLnBrk="1" fontAlgn="auto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1400" dirty="0" smtClean="0">
                <a:solidFill>
                  <a:prstClr val="black"/>
                </a:solidFill>
              </a:rPr>
              <a:t>Как мы можем влиять на совершение повторных продаж:</a:t>
            </a:r>
          </a:p>
          <a:p>
            <a:pPr marL="0" lvl="1" algn="just">
              <a:lnSpc>
                <a:spcPct val="13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/>
              <a:t>Внимание к личности клиента на каждой тренировке;</a:t>
            </a:r>
          </a:p>
          <a:p>
            <a:pPr marL="0" lvl="1" algn="just">
              <a:lnSpc>
                <a:spcPct val="13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/>
              <a:t>Регулярные замеры и мониторинг результатов;</a:t>
            </a:r>
          </a:p>
          <a:p>
            <a:pPr marL="0" lvl="1" algn="just">
              <a:lnSpc>
                <a:spcPct val="13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/>
              <a:t>Работа с клиентом по принципу: Цель – Действие – Результат</a:t>
            </a:r>
            <a:r>
              <a:rPr lang="ru-RU" sz="1400" dirty="0"/>
              <a:t> </a:t>
            </a:r>
            <a:r>
              <a:rPr lang="ru-RU" sz="1400" dirty="0" smtClean="0"/>
              <a:t>– Анализ – Цель;</a:t>
            </a:r>
            <a:endParaRPr lang="en-US" sz="1400" dirty="0" smtClean="0"/>
          </a:p>
          <a:p>
            <a:pPr marL="0" lvl="1" algn="just">
              <a:lnSpc>
                <a:spcPct val="13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/>
              <a:t>Установление с клиентом дружеских доверительных отношений;</a:t>
            </a:r>
          </a:p>
          <a:p>
            <a:pPr marL="0" lvl="1" indent="0" algn="just">
              <a:lnSpc>
                <a:spcPct val="13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400" dirty="0" smtClean="0"/>
          </a:p>
          <a:p>
            <a:pPr marL="0" algn="just">
              <a:lnSpc>
                <a:spcPct val="13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1400" b="1" dirty="0" smtClean="0"/>
              <a:t>Что влияет на решение клиента продлить отношения с клубом?</a:t>
            </a:r>
          </a:p>
          <a:p>
            <a:pPr marL="0" lvl="1" algn="just">
              <a:lnSpc>
                <a:spcPct val="13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/>
              <a:t>Наличие физически ощутимого результата (снижение веса, уменьшение объемов, </a:t>
            </a:r>
            <a:r>
              <a:rPr lang="ru-RU" sz="1400" dirty="0" err="1" smtClean="0"/>
              <a:t>улучше-ние</a:t>
            </a:r>
            <a:r>
              <a:rPr lang="ru-RU" sz="1400" dirty="0" smtClean="0"/>
              <a:t> самочувствия);</a:t>
            </a:r>
          </a:p>
          <a:p>
            <a:pPr marL="0" lvl="1" algn="just">
              <a:lnSpc>
                <a:spcPct val="13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/>
              <a:t>Клиенту нравится процесс оказания услуги (ощущает радость во время посещения клуба, нравится персонал и атмосфера, появились подруги среди клиентов и/или персонала клуба).</a:t>
            </a:r>
          </a:p>
          <a:p>
            <a:pPr marL="0" lvl="1" indent="0">
              <a:lnSpc>
                <a:spcPct val="13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400" dirty="0" smtClean="0"/>
          </a:p>
          <a:p>
            <a:pPr marL="0" lvl="2" indent="-457200" eaLnBrk="1" fontAlgn="auto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sz="14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600" dirty="0" smtClean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600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Воронка продаж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550" y="1989138"/>
            <a:ext cx="7561263" cy="4352925"/>
          </a:xfrm>
        </p:spPr>
        <p:txBody>
          <a:bodyPr/>
          <a:lstStyle/>
          <a:p>
            <a:pPr marL="0" lvl="1" indent="0">
              <a:lnSpc>
                <a:spcPct val="13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ru-RU" sz="2400" dirty="0" smtClean="0"/>
              <a:t>1. Входящие звонки</a:t>
            </a:r>
          </a:p>
          <a:p>
            <a:pPr marL="0" lvl="1" indent="0">
              <a:lnSpc>
                <a:spcPct val="13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400" dirty="0" smtClean="0"/>
              <a:t>2. Посетитель/гость</a:t>
            </a:r>
          </a:p>
          <a:p>
            <a:pPr marL="0" lvl="1" indent="0">
              <a:lnSpc>
                <a:spcPct val="13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400" dirty="0" smtClean="0"/>
              <a:t>3. Социальные сети</a:t>
            </a:r>
          </a:p>
          <a:p>
            <a:pPr marL="0" lvl="1" indent="0">
              <a:lnSpc>
                <a:spcPct val="13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400" dirty="0" smtClean="0"/>
              <a:t>4. Интернет</a:t>
            </a:r>
          </a:p>
          <a:p>
            <a:pPr marL="0" lvl="1" indent="0">
              <a:lnSpc>
                <a:spcPct val="13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400" dirty="0" smtClean="0"/>
              <a:t>5. Рекомендации</a:t>
            </a:r>
          </a:p>
          <a:p>
            <a:pPr marL="0" lvl="1" indent="0">
              <a:lnSpc>
                <a:spcPct val="13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400" dirty="0" smtClean="0"/>
          </a:p>
          <a:p>
            <a:pPr marL="0" lvl="2" indent="-457200" eaLnBrk="1" fontAlgn="auto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sz="14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600" dirty="0" smtClean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600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3319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1138" y="2133600"/>
            <a:ext cx="451167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Дарья\Desktop\дк\Броско маркетинг\фс\logo-and-n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4076700"/>
            <a:ext cx="266065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Идеология продаж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71550" y="1989138"/>
            <a:ext cx="7561263" cy="4894262"/>
          </a:xfrm>
        </p:spPr>
        <p:txBody>
          <a:bodyPr>
            <a:spAutoFit/>
          </a:bodyPr>
          <a:lstStyle/>
          <a:p>
            <a:pPr marL="0" algn="ctr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dirty="0" smtClean="0"/>
              <a:t>Наша цель – создать лояльного клиента, который всегда будет доволен нами и никогда не покинет наш клуб.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2800" b="1" dirty="0" smtClean="0"/>
          </a:p>
          <a:p>
            <a:pPr marL="0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1800" dirty="0" smtClean="0"/>
              <a:t>Броско </a:t>
            </a:r>
            <a:r>
              <a:rPr lang="ru-RU" sz="1800" dirty="0"/>
              <a:t>фитнес следует лояльной идеологии продаж. Мы ориентируемся на удовлетворение потребностей женщин и долгосрочное сотрудничество с ними (консультации, разъяснение, ориентация на каждого отдельно взятого человека, выяснение его проблем, сервис, помощь).</a:t>
            </a:r>
            <a:endParaRPr lang="ru-RU" sz="18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600" dirty="0" smtClean="0"/>
          </a:p>
          <a:p>
            <a:pPr marL="0" lvl="2" indent="-457200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Этапы продаж</a:t>
            </a:r>
            <a:br>
              <a:rPr lang="ru-RU" b="1" smtClean="0">
                <a:solidFill>
                  <a:srgbClr val="FCA904"/>
                </a:solidFill>
              </a:rPr>
            </a:br>
            <a:r>
              <a:rPr lang="ru-RU" b="1" smtClean="0">
                <a:solidFill>
                  <a:srgbClr val="FCA904"/>
                </a:solidFill>
              </a:rPr>
              <a:t>Этап 1. Подготовка к продаже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71550" y="1700213"/>
            <a:ext cx="7561263" cy="2452687"/>
          </a:xfrm>
        </p:spPr>
        <p:txBody>
          <a:bodyPr>
            <a:sp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cs typeface="Tahoma" pitchFamily="34" charset="0"/>
              </a:rPr>
              <a:t>Купоны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cs typeface="Tahoma" pitchFamily="34" charset="0"/>
              </a:rPr>
              <a:t>Визитки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cs typeface="Tahoma" pitchFamily="34" charset="0"/>
              </a:rPr>
              <a:t>Внешний вид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cs typeface="Tahoma" pitchFamily="34" charset="0"/>
              </a:rPr>
              <a:t>И т.д.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200" dirty="0" smtClean="0"/>
          </a:p>
          <a:p>
            <a:pPr marL="0" lvl="2" indent="-457200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Этапы продаж</a:t>
            </a:r>
            <a:br>
              <a:rPr lang="ru-RU" b="1" smtClean="0">
                <a:solidFill>
                  <a:srgbClr val="FCA904"/>
                </a:solidFill>
              </a:rPr>
            </a:br>
            <a:r>
              <a:rPr lang="ru-RU" b="1" smtClean="0">
                <a:solidFill>
                  <a:srgbClr val="FCA904"/>
                </a:solidFill>
              </a:rPr>
              <a:t>Этап 2. Установление контакта</a:t>
            </a:r>
          </a:p>
        </p:txBody>
      </p:sp>
      <p:sp>
        <p:nvSpPr>
          <p:cNvPr id="6147" name="Содержимое 5"/>
          <p:cNvSpPr>
            <a:spLocks noGrp="1"/>
          </p:cNvSpPr>
          <p:nvPr>
            <p:ph idx="1"/>
          </p:nvPr>
        </p:nvSpPr>
        <p:spPr>
          <a:xfrm>
            <a:off x="971550" y="1700213"/>
            <a:ext cx="7561263" cy="733425"/>
          </a:xfrm>
        </p:spPr>
        <p:txBody>
          <a:bodyPr>
            <a:spAutoFit/>
          </a:bodyPr>
          <a:lstStyle/>
          <a:p>
            <a:pPr marL="0" indent="0">
              <a:lnSpc>
                <a:spcPct val="114000"/>
              </a:lnSpc>
              <a:spcBef>
                <a:spcPct val="0"/>
              </a:spcBef>
              <a:buFont typeface="Arial" charset="0"/>
              <a:buNone/>
            </a:pPr>
            <a:endParaRPr lang="ru-RU" sz="1400" smtClean="0">
              <a:cs typeface="Tahoma" pitchFamily="34" charset="0"/>
            </a:endParaRPr>
          </a:p>
          <a:p>
            <a:pPr marL="0" indent="0">
              <a:lnSpc>
                <a:spcPct val="114000"/>
              </a:lnSpc>
              <a:spcBef>
                <a:spcPct val="0"/>
              </a:spcBef>
              <a:buFont typeface="Arial" charset="0"/>
              <a:buNone/>
            </a:pPr>
            <a:endParaRPr lang="ru-RU" sz="1200" smtClean="0"/>
          </a:p>
          <a:p>
            <a:pPr marL="0" lvl="2" indent="-457200">
              <a:lnSpc>
                <a:spcPct val="134000"/>
              </a:lnSpc>
              <a:spcBef>
                <a:spcPct val="0"/>
              </a:spcBef>
            </a:pPr>
            <a:endParaRPr lang="ru-RU" sz="900" smtClean="0">
              <a:solidFill>
                <a:srgbClr val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6151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903413"/>
            <a:ext cx="691515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Этап 3. Выявление потребностей</a:t>
            </a:r>
          </a:p>
        </p:txBody>
      </p:sp>
      <p:sp>
        <p:nvSpPr>
          <p:cNvPr id="4099" name="Содержимое 5"/>
          <p:cNvSpPr>
            <a:spLocks noGrp="1"/>
          </p:cNvSpPr>
          <p:nvPr>
            <p:ph idx="1"/>
          </p:nvPr>
        </p:nvSpPr>
        <p:spPr>
          <a:xfrm>
            <a:off x="395288" y="1893888"/>
            <a:ext cx="7561262" cy="4005262"/>
          </a:xfrm>
        </p:spPr>
        <p:txBody>
          <a:bodyPr>
            <a:sp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rgbClr val="000000"/>
                </a:solidFill>
              </a:rPr>
              <a:t>1. Новизна (быть в тренде)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dirty="0" smtClean="0">
                <a:solidFill>
                  <a:srgbClr val="000000"/>
                </a:solidFill>
              </a:rPr>
              <a:t>2. Безопасность 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dirty="0" smtClean="0">
                <a:solidFill>
                  <a:srgbClr val="000000"/>
                </a:solidFill>
              </a:rPr>
              <a:t>3. Комфорт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dirty="0" smtClean="0">
                <a:solidFill>
                  <a:srgbClr val="000000"/>
                </a:solidFill>
              </a:rPr>
              <a:t>4. Самовыражение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dirty="0" smtClean="0">
                <a:solidFill>
                  <a:srgbClr val="000000"/>
                </a:solidFill>
              </a:rPr>
              <a:t>5. Партнерские отношения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dirty="0" smtClean="0">
                <a:solidFill>
                  <a:srgbClr val="000000"/>
                </a:solidFill>
              </a:rPr>
              <a:t>6. Экономия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400" b="1" dirty="0" smtClean="0">
              <a:cs typeface="Tahoma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400" dirty="0" smtClean="0"/>
          </a:p>
          <a:p>
            <a:pPr indent="-514350" algn="ctr">
              <a:lnSpc>
                <a:spcPct val="134000"/>
              </a:lnSpc>
              <a:spcBef>
                <a:spcPct val="0"/>
              </a:spcBef>
              <a:buFont typeface="Arial" charset="0"/>
              <a:buNone/>
              <a:defRPr/>
            </a:pPr>
            <a:endParaRPr lang="ru-RU" sz="1400" b="1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defRPr/>
            </a:pP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7175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962150"/>
            <a:ext cx="36830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Этап 4. Презентация</a:t>
            </a:r>
          </a:p>
        </p:txBody>
      </p:sp>
      <p:sp>
        <p:nvSpPr>
          <p:cNvPr id="4099" name="Содержимое 5"/>
          <p:cNvSpPr>
            <a:spLocks noGrp="1"/>
          </p:cNvSpPr>
          <p:nvPr>
            <p:ph idx="1"/>
          </p:nvPr>
        </p:nvSpPr>
        <p:spPr>
          <a:xfrm>
            <a:off x="971550" y="1916113"/>
            <a:ext cx="7561263" cy="3840162"/>
          </a:xfrm>
        </p:spPr>
        <p:txBody>
          <a:bodyPr>
            <a:spAutoFit/>
          </a:bodyPr>
          <a:lstStyle/>
          <a:p>
            <a:pPr marL="0" lvl="2" indent="-457200">
              <a:lnSpc>
                <a:spcPct val="134000"/>
              </a:lnSpc>
              <a:spcBef>
                <a:spcPct val="0"/>
              </a:spcBef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400" dirty="0" smtClean="0">
              <a:solidFill>
                <a:srgbClr val="000000"/>
              </a:solidFill>
            </a:endParaRPr>
          </a:p>
          <a:p>
            <a:pPr indent="-514350" algn="ctr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400" b="1" dirty="0" smtClean="0">
              <a:solidFill>
                <a:srgbClr val="000000"/>
              </a:solidFill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1400" dirty="0" smtClean="0">
                <a:cs typeface="Tahoma" pitchFamily="34" charset="0"/>
              </a:rPr>
              <a:t>       </a:t>
            </a:r>
            <a:r>
              <a:rPr lang="ru-RU" sz="2400" dirty="0" smtClean="0">
                <a:cs typeface="Tahoma" pitchFamily="34" charset="0"/>
              </a:rPr>
              <a:t>Задача администратора – провести экскурсию по клубу и показать </a:t>
            </a:r>
            <a:r>
              <a:rPr lang="ru-RU" sz="2400" dirty="0" smtClean="0"/>
              <a:t>как работает всё оборудование</a:t>
            </a:r>
            <a:r>
              <a:rPr lang="ru-RU" sz="2400" dirty="0" smtClean="0">
                <a:cs typeface="Tahoma" pitchFamily="34" charset="0"/>
              </a:rPr>
              <a:t>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400" dirty="0" smtClean="0">
                <a:cs typeface="Tahoma" pitchFamily="34" charset="0"/>
              </a:rPr>
              <a:t>      Необходимо активно вовлекать клиента, </a:t>
            </a:r>
            <a:r>
              <a:rPr lang="ru-RU" sz="2400" dirty="0" err="1" smtClean="0">
                <a:cs typeface="Tahoma" pitchFamily="34" charset="0"/>
              </a:rPr>
              <a:t>задействуя</a:t>
            </a:r>
            <a:r>
              <a:rPr lang="ru-RU" sz="2400" dirty="0" smtClean="0">
                <a:cs typeface="Tahoma" pitchFamily="34" charset="0"/>
              </a:rPr>
              <a:t> все органы чувств человека. Это дает больше возможностей для совершения продажи.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400" b="1" dirty="0" smtClean="0">
              <a:cs typeface="Tahoma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1400" dirty="0" smtClean="0"/>
          </a:p>
          <a:p>
            <a:pPr indent="-514350" algn="ctr">
              <a:lnSpc>
                <a:spcPct val="134000"/>
              </a:lnSpc>
              <a:spcBef>
                <a:spcPct val="0"/>
              </a:spcBef>
              <a:buFont typeface="Arial" charset="0"/>
              <a:buNone/>
              <a:defRPr/>
            </a:pPr>
            <a:endParaRPr lang="ru-RU" sz="1400" b="1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defRPr/>
            </a:pP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Этап 5. Отработка возражений</a:t>
            </a:r>
          </a:p>
        </p:txBody>
      </p:sp>
      <p:sp>
        <p:nvSpPr>
          <p:cNvPr id="9219" name="Содержимое 5"/>
          <p:cNvSpPr>
            <a:spLocks noGrp="1"/>
          </p:cNvSpPr>
          <p:nvPr>
            <p:ph idx="1"/>
          </p:nvPr>
        </p:nvSpPr>
        <p:spPr>
          <a:xfrm>
            <a:off x="827088" y="1927225"/>
            <a:ext cx="7777162" cy="6278563"/>
          </a:xfrm>
        </p:spPr>
        <p:txBody>
          <a:bodyPr>
            <a:spAutoFit/>
          </a:bodyPr>
          <a:lstStyle/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Столкновение с возражениями в процессе продажи – это нормально. Мы должны помочь женщине разрешить эти противоречия</a:t>
            </a:r>
            <a:r>
              <a:rPr lang="ru-RU" sz="900" dirty="0" smtClean="0">
                <a:solidFill>
                  <a:srgbClr val="000000"/>
                </a:solidFill>
              </a:rPr>
              <a:t>.</a:t>
            </a:r>
          </a:p>
          <a:p>
            <a:pPr marL="0" lvl="1" indent="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Основные возражения:</a:t>
            </a:r>
          </a:p>
          <a:p>
            <a:pPr marL="342900" lvl="1" indent="-34290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Дорого</a:t>
            </a:r>
          </a:p>
          <a:p>
            <a:pPr marL="342900" lvl="1" indent="-34290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Нет времени</a:t>
            </a:r>
          </a:p>
          <a:p>
            <a:pPr marL="342900" lvl="1" indent="-34290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Я подумаю/надо посоветоваться</a:t>
            </a:r>
          </a:p>
          <a:p>
            <a:pPr marL="342900" lvl="1" indent="-34290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Муж не разрешает</a:t>
            </a:r>
          </a:p>
          <a:p>
            <a:pPr marL="342900" lvl="1" indent="-34290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Боюсь не будет результата</a:t>
            </a:r>
          </a:p>
          <a:p>
            <a:pPr marL="342900" lvl="1" indent="-34290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Живу далеко </a:t>
            </a:r>
            <a:r>
              <a:rPr lang="ru-RU" sz="1600" dirty="0" err="1" smtClean="0">
                <a:solidFill>
                  <a:srgbClr val="000000"/>
                </a:solidFill>
              </a:rPr>
              <a:t>и.т.д</a:t>
            </a:r>
            <a:r>
              <a:rPr lang="ru-RU" sz="1600" dirty="0" smtClean="0">
                <a:solidFill>
                  <a:srgbClr val="000000"/>
                </a:solidFill>
              </a:rPr>
              <a:t>.</a:t>
            </a:r>
          </a:p>
          <a:p>
            <a:pPr marL="0" lvl="1" indent="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ru-RU" sz="16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  <a:p>
            <a:pPr marL="0" lvl="1" indent="-514350">
              <a:lnSpc>
                <a:spcPct val="134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9223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3141663"/>
            <a:ext cx="4052887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Этап 6. Завершение сделки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71550" y="1700213"/>
            <a:ext cx="7561263" cy="1004887"/>
          </a:xfrm>
        </p:spPr>
        <p:txBody>
          <a:bodyPr>
            <a:spAutoFit/>
          </a:bodyPr>
          <a:lstStyle/>
          <a:p>
            <a:pPr marL="0" lvl="1" indent="-514350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ru-RU" sz="900" dirty="0">
              <a:solidFill>
                <a:prstClr val="black"/>
              </a:solidFill>
            </a:endParaRPr>
          </a:p>
          <a:p>
            <a:pPr indent="-514350" algn="ctr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sz="1000" b="1" dirty="0">
              <a:solidFill>
                <a:prstClr val="black"/>
              </a:solidFill>
            </a:endParaRPr>
          </a:p>
          <a:p>
            <a:pPr marL="0" lvl="1" indent="-514350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ru-RU" sz="1000" dirty="0">
              <a:solidFill>
                <a:prstClr val="black"/>
              </a:solidFill>
            </a:endParaRPr>
          </a:p>
          <a:p>
            <a:pPr indent="-514350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900" dirty="0">
              <a:solidFill>
                <a:prstClr val="black"/>
              </a:solidFill>
            </a:endParaRPr>
          </a:p>
          <a:p>
            <a:pPr marL="514350" lvl="1" indent="-514350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ru-RU" sz="7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0247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927225"/>
            <a:ext cx="5332412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FCA904"/>
                </a:solidFill>
              </a:rPr>
              <a:t>Этап 7. Дополнительные продажи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71550" y="1700213"/>
            <a:ext cx="7561263" cy="1004887"/>
          </a:xfrm>
        </p:spPr>
        <p:txBody>
          <a:bodyPr>
            <a:spAutoFit/>
          </a:bodyPr>
          <a:lstStyle/>
          <a:p>
            <a:pPr marL="0" lvl="1" indent="-514350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ru-RU" sz="900" dirty="0">
              <a:solidFill>
                <a:prstClr val="black"/>
              </a:solidFill>
            </a:endParaRPr>
          </a:p>
          <a:p>
            <a:pPr indent="-514350" algn="ctr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sz="1000" b="1" dirty="0">
              <a:solidFill>
                <a:prstClr val="black"/>
              </a:solidFill>
            </a:endParaRPr>
          </a:p>
          <a:p>
            <a:pPr marL="0" lvl="1" indent="-514350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ru-RU" sz="1000" dirty="0">
              <a:solidFill>
                <a:prstClr val="black"/>
              </a:solidFill>
            </a:endParaRPr>
          </a:p>
          <a:p>
            <a:pPr indent="-514350" fontAlgn="auto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900" dirty="0">
              <a:solidFill>
                <a:prstClr val="black"/>
              </a:solidFill>
            </a:endParaRPr>
          </a:p>
          <a:p>
            <a:pPr marL="514350" lvl="1" indent="-514350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ru-RU" sz="7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>
                  <a:lumMod val="53000"/>
                  <a:lumOff val="47000"/>
                </a:srgbClr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1271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2205038"/>
            <a:ext cx="4308475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330</Words>
  <Application>Microsoft Office PowerPoint</Application>
  <PresentationFormat>Экран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Тема Office</vt:lpstr>
      <vt:lpstr> этапы продаж</vt:lpstr>
      <vt:lpstr>Идеология продаж</vt:lpstr>
      <vt:lpstr>Этапы продаж Этап 1. Подготовка к продаже</vt:lpstr>
      <vt:lpstr>Этапы продаж Этап 2. Установление контакта</vt:lpstr>
      <vt:lpstr>Этап 3. Выявление потребностей</vt:lpstr>
      <vt:lpstr>Этап 4. Презентация</vt:lpstr>
      <vt:lpstr>Этап 5. Отработка возражений</vt:lpstr>
      <vt:lpstr>Этап 6. Завершение сделки</vt:lpstr>
      <vt:lpstr>Этап 7. Дополнительные продажи</vt:lpstr>
      <vt:lpstr>Повторные продажи</vt:lpstr>
      <vt:lpstr>Воронка продаж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evgi</dc:creator>
  <cp:lastModifiedBy>Сергей</cp:lastModifiedBy>
  <cp:revision>199</cp:revision>
  <dcterms:created xsi:type="dcterms:W3CDTF">2010-03-18T14:38:18Z</dcterms:created>
  <dcterms:modified xsi:type="dcterms:W3CDTF">2016-10-18T04:38:44Z</dcterms:modified>
</cp:coreProperties>
</file>